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8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318" r:id="rId13"/>
    <p:sldId id="323" r:id="rId14"/>
    <p:sldId id="270" r:id="rId15"/>
    <p:sldId id="321" r:id="rId16"/>
    <p:sldId id="271" r:id="rId17"/>
    <p:sldId id="320" r:id="rId18"/>
    <p:sldId id="319" r:id="rId19"/>
    <p:sldId id="314" r:id="rId20"/>
    <p:sldId id="272" r:id="rId21"/>
    <p:sldId id="273" r:id="rId22"/>
    <p:sldId id="274" r:id="rId23"/>
    <p:sldId id="315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17" r:id="rId35"/>
    <p:sldId id="303" r:id="rId36"/>
    <p:sldId id="304" r:id="rId37"/>
    <p:sldId id="305" r:id="rId38"/>
    <p:sldId id="322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</p:sldIdLst>
  <p:sldSz cx="13004800" cy="7302500"/>
  <p:notesSz cx="6858000" cy="9144000"/>
  <p:embeddedFontLst>
    <p:embeddedFont>
      <p:font typeface="Impact" panose="020B0806030902050204" pitchFamily="34" charset="0"/>
      <p:regular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  <p:embeddedFont>
      <p:font typeface="Oswald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371616-5DA6-465B-92B5-9BB0344BA8E4}">
  <a:tblStyle styleId="{CF371616-5DA6-465B-92B5-9BB0344BA8E4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1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95245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370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065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508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The first rule of data science http://berkeleysciencereview.com/article/first-rule-data-science/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03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The first rule of data science http://berkeleysciencereview.com/article/first-rule-data-science/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7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8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480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051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709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Doing Data Science https://www.safaribooksonline.com/library/view/doing-data-science/9781449363871/ch01.html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7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031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362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04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889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321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881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011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684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674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967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716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18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16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712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811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869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34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466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314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25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6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865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111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749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0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562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39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143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5790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8839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3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88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71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146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07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joelgrus.com/2013/06/09/post-prism-data-science-venn-diagra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ashingtonpost.com/news/innovations/wp/2016/05/04/netflix-reveals-what-images-hook-viewers-on-new-shows/#comments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washingtonpost.com/news/the-switch/wp/2016/08/15/red-light-green-light-new-audis-will-predict-the-time-until-that-stoplight-turns-gree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s-curriculum/raw/master/lessons/lesson-1/assets/data-science-workflow-final.jp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Aleks Ontman &amp; </a:t>
            </a:r>
            <a:r>
              <a:rPr lang="en-US" sz="2800" b="0" i="1" u="none" strike="noStrike" cap="none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Alex Sherman</a:t>
            </a:r>
            <a:endParaRPr lang="en-US" sz="2800" b="0" i="1" u="none" strike="noStrike" cap="none" dirty="0">
              <a:solidFill>
                <a:srgbClr val="E5212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set of tools and techniques for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Interdisciplinary problem-solving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Application of scientific techniques to                                                   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practical problems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25" y="1590375"/>
            <a:ext cx="5622775" cy="53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github.com/ga-students/DS_HK_10/raw/f75605403b8e0bf264135da70bb6c92abfabe43c/notebooks/assets/CGZeXMnWwAAnCy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25" y="1292775"/>
            <a:ext cx="5721264" cy="58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pic>
        <p:nvPicPr>
          <p:cNvPr id="9218" name="Picture 2" descr="https://i2.wp.com/sciencereview.berkeley.edu/wp-content/uploads/2014/04/spring_2014_azam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365250"/>
            <a:ext cx="11137900" cy="564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1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pic>
        <p:nvPicPr>
          <p:cNvPr id="1026" name="Picture 2" descr="https://3.bp.blogspot.com/-bvQxcwfqATQ/V-E_uTBc4VI/AAAAAAAAMGQ/Qa1Ntef-rs0E-mWx5pkVu-CPlREdvD0TwCLcB/s400/VennDiagra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0" b="2263"/>
          <a:stretch/>
        </p:blipFill>
        <p:spPr bwMode="auto">
          <a:xfrm>
            <a:off x="2630905" y="1507448"/>
            <a:ext cx="7954878" cy="51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252904" y="6994723"/>
            <a:ext cx="5751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joelgrus.com/2013/06/09/post-prism-data-science-venn-diagram/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641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WHO USES DATA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3423" y="1593850"/>
            <a:ext cx="8067675" cy="3810000"/>
            <a:chOff x="711200" y="1593850"/>
            <a:chExt cx="8067675" cy="3810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1593850"/>
              <a:ext cx="8067675" cy="87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 descr="https://img.washingtonpost.com/wp-apps/imrs.php?src=https://img.washingtonpost.com/rf/image_960w/2010-2019/Wires/Images/2016-07-26/Bloomberg/300708647_0-6.jpg&amp;w=148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00" y="2475832"/>
              <a:ext cx="4393507" cy="292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710827" y="3386478"/>
            <a:ext cx="8508951" cy="3069466"/>
            <a:chOff x="3840202" y="3386478"/>
            <a:chExt cx="8508951" cy="3069466"/>
          </a:xfrm>
        </p:grpSpPr>
        <p:pic>
          <p:nvPicPr>
            <p:cNvPr id="6153" name="Picture 9" descr="https://lh5.googleusercontent.com/FsLgqprH3mZcrvf6xzUSaA8lGtqfhnWQft-L9ICPfLAv06zASRVNGqnyGOrswPmZOEBfx7YC-Y7e2VpE-YUtgF2U9mKIB7tTKflY1n8c8y2hfrEPOOZ-4fGhn_TrNfQ4-N9glyA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600" y="3386478"/>
              <a:ext cx="6076950" cy="299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202" y="5926401"/>
              <a:ext cx="8508951" cy="529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4216400" y="2118916"/>
            <a:ext cx="65024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7"/>
              </a:rPr>
              <a:t>Article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46773" y="6148167"/>
            <a:ext cx="7580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8"/>
              </a:rPr>
              <a:t>Article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97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others?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634" y="2127250"/>
            <a:ext cx="11697533" cy="3657600"/>
            <a:chOff x="632428" y="2127250"/>
            <a:chExt cx="11697533" cy="3657600"/>
          </a:xfrm>
        </p:grpSpPr>
        <p:pic>
          <p:nvPicPr>
            <p:cNvPr id="5122" name="Picture 2" descr="https://lh3.googleusercontent.com/vp7gjxfAhoylJ-XO29S0hoQxAwOcpojYQccu5c8feSNWdoPlO2auR0hRj_5dRTKWVOwDnvCbvBJs3C0loKwCoePLTZsn8gIgqMK0VHb9sXLgw-droRTPmCIYJ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28" y="2127250"/>
              <a:ext cx="487362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://recruiterbox.com/blog/wp-content/uploads/2016/02/Moneyb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0" y="2127250"/>
              <a:ext cx="597996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&quot;No&quot; Symbol 3"/>
          <p:cNvSpPr/>
          <p:nvPr/>
        </p:nvSpPr>
        <p:spPr>
          <a:xfrm>
            <a:off x="1016000" y="1974850"/>
            <a:ext cx="4191000" cy="3886200"/>
          </a:xfrm>
          <a:prstGeom prst="noSmoking">
            <a:avLst>
              <a:gd name="adj" fmla="val 6822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7491" y="1365250"/>
            <a:ext cx="10829817" cy="5577840"/>
            <a:chOff x="1092200" y="1365250"/>
            <a:chExt cx="10829817" cy="5577840"/>
          </a:xfrm>
        </p:grpSpPr>
        <p:pic>
          <p:nvPicPr>
            <p:cNvPr id="3074" name="Picture 2" descr="Rachel’s data science profile, which she created to illustrate trying to visualize oneself as a data scientist; she wanted students and guest lecturers to “riff” on this—to add buckets or remove skills, use a different scale or visualization method, and think about the drawbacks of self-report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325370"/>
              <a:ext cx="4902948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ata science team profiles can be constructed from data scientist profiles; there should be alignment between the data science team profile and the profile of the data problems they try to sol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500" y="1365250"/>
              <a:ext cx="5304517" cy="557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36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2050" name="Picture 2" descr="https://github.com/ga-students/DS_HK_10/raw/f75605403b8e0bf264135da70bb6c92abfabe43c/notebooks/assets/DS_diagr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9632" r="7298" b="11772"/>
          <a:stretch/>
        </p:blipFill>
        <p:spPr bwMode="auto">
          <a:xfrm>
            <a:off x="3014282" y="1397725"/>
            <a:ext cx="6983388" cy="54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2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187" y="1236662"/>
            <a:ext cx="64484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7" name="Picture 2" descr="https://github.com/ga-students/DS_HK_10/raw/f75605403b8e0bf264135da70bb6c92abfabe43c/notebooks/assets/vizsta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862" y="1279711"/>
            <a:ext cx="8947062" cy="579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methodology for doing Data Science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Similar to the scientific method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Helps produce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results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Accurate findings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Others can follow your steps and get the same results</a:t>
            </a: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7" name="Shape 387" descr="1 Identif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291927"/>
            <a:ext cx="11734798" cy="343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49" y="3787514"/>
            <a:ext cx="6622140" cy="339470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94" name="Shape 394" descr="2 Acquire.png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1" name="Shape 401" descr="3 Parse.png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8" name="Shape 408" descr="4 Mine.png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15" name="Shape 415" descr="5 Refine.png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2" name="Shape 422" descr="6 Build.png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9" name="Shape 429" descr="7 Present.png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98" name="Picture 2" descr="https://github.com/ga-students/DS_HK_10/raw/f75605403b8e0bf264135da70bb6c92abfabe43c/notebooks/assets/benfry-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135603"/>
            <a:ext cx="5700827" cy="11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thub.com/ga-students/DS_HK_10/raw/f75605403b8e0bf264135da70bb6c92abfabe43c/notebooks/assets/benfry-workflow-recur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9" y="4298872"/>
            <a:ext cx="5700827" cy="123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5000" y="1547345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Interdisciplinary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635000" y="3612051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Recursion</a:t>
            </a:r>
          </a:p>
        </p:txBody>
      </p:sp>
      <p:pic>
        <p:nvPicPr>
          <p:cNvPr id="1026" name="Picture 2" descr="https://github.com/rasbt/pattern_classification/raw/master/Images/supervised_learning_flowch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44" y="1238704"/>
            <a:ext cx="5718213" cy="597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02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</a:t>
            </a: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FLOW EXERCISE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Brief Intro to Our Environment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IPython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Notebook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Test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Python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Review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5000" y="4224210"/>
            <a:ext cx="7699381" cy="2017840"/>
            <a:chOff x="635000" y="2127250"/>
            <a:chExt cx="7699381" cy="2017840"/>
          </a:xfrm>
        </p:grpSpPr>
        <p:pic>
          <p:nvPicPr>
            <p:cNvPr id="6" name="Picture 2" descr="https://bids.berkeley.edu/sites/default/files/styles/400x225/public/projects/ipython_large.jpg?itok=DiR8IgLV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00" y="2243138"/>
              <a:ext cx="3381248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avatars3.githubusercontent.com/u/7388996?v=3&amp;s=2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1" y="22034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www.python.org/static/opengraph-icon-200x2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" y="2127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www.continuum.io/sites/default/files/default_images/Anaconda_Logo_0702_0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2" r="33389" b="36222"/>
            <a:stretch/>
          </p:blipFill>
          <p:spPr bwMode="auto">
            <a:xfrm>
              <a:off x="2540000" y="2203450"/>
              <a:ext cx="1908175" cy="182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87400" y="2358898"/>
            <a:ext cx="3641852" cy="1901952"/>
            <a:chOff x="787400" y="2203450"/>
            <a:chExt cx="3641852" cy="1901952"/>
          </a:xfrm>
        </p:grpSpPr>
        <p:pic>
          <p:nvPicPr>
            <p:cNvPr id="7170" name="Picture 2" descr="https://assets-cdn.github.com/images/modules/logos_page/GitHub-Mark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300" y="2203450"/>
              <a:ext cx="1901952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s://res.cloudinary.com/duo41k2sh/image/upload/v1454254508/git-logo_bv0ydu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" y="2285746"/>
              <a:ext cx="1737360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883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Brief intro of tools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Environment setup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Github account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Install Python 2.7 and Anaconda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Practice Python syntax, Terminal commands, and Pandas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 test and Python review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files and navigate directories using the command line interface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your new setup using the lesson 1 starter code available at </a:t>
            </a:r>
            <a:r>
              <a:rPr lang="en-US" sz="2800" i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/lessons/lesson-1/code/starter-code/lesson1-starter-code.ipynb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Github repo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Ask your classmates and instructor for help if you have problems!</a:t>
            </a:r>
          </a:p>
        </p:txBody>
      </p:sp>
      <p:sp>
        <p:nvSpPr>
          <p:cNvPr id="559" name="Shape 55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577" name="Shape 5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Begin work on Project 1</a:t>
            </a: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 is a global community of individuals empowered to pursue the work we love.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Assembly’s mission is to build our community by transforming millions of thinkers into creators.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 to EIRs: office hours, in class support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Mid-Course Feedback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of Course Feedback</a:t>
            </a:r>
          </a:p>
        </p:txBody>
      </p:sp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FEEDBACK/SUPPORT</a:t>
            </a:r>
          </a:p>
        </p:txBody>
      </p:sp>
      <p:pic>
        <p:nvPicPr>
          <p:cNvPr id="271" name="Shape 271" descr="Graphi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25" y="2773077"/>
            <a:ext cx="7721698" cy="328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GA GRADUATION REQUIREMENTS</a:t>
            </a:r>
          </a:p>
        </p:txBody>
      </p:sp>
      <p:pic>
        <p:nvPicPr>
          <p:cNvPr id="277" name="Shape 277" descr="GA Grad Requiremen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9870"/>
            <a:ext cx="13004800" cy="296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FOREVER AND EVER</a:t>
            </a:r>
          </a:p>
        </p:txBody>
      </p:sp>
      <p:pic>
        <p:nvPicPr>
          <p:cNvPr id="283" name="Shape 283" descr="Forever and ev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2" y="1576675"/>
            <a:ext cx="12832676" cy="50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775</Words>
  <Application>Microsoft Office PowerPoint</Application>
  <PresentationFormat>Custom</PresentationFormat>
  <Paragraphs>188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Impact</vt:lpstr>
      <vt:lpstr>Georgia</vt:lpstr>
      <vt:lpstr>Merriweather Sans</vt:lpstr>
      <vt:lpstr>Oswald</vt:lpstr>
      <vt:lpstr>Helvetica Neue</vt:lpstr>
      <vt:lpstr>White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Sherman, Alex</cp:lastModifiedBy>
  <cp:revision>15</cp:revision>
  <dcterms:modified xsi:type="dcterms:W3CDTF">2017-03-25T17:48:39Z</dcterms:modified>
</cp:coreProperties>
</file>